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4" r:id="rId9"/>
    <p:sldId id="263" r:id="rId10"/>
    <p:sldId id="269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76357" autoAdjust="0"/>
  </p:normalViewPr>
  <p:slideViewPr>
    <p:cSldViewPr snapToGrid="0">
      <p:cViewPr>
        <p:scale>
          <a:sx n="93" d="100"/>
          <a:sy n="93" d="100"/>
        </p:scale>
        <p:origin x="72" y="3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05873E-6CD3-4A17-BFAB-F12002824B29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5D6D8A-CC7C-4CF5-A2E7-665F4596C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990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804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Введем обратные к нашим преобразованиям функции: D обратно масштабирует изображение, </a:t>
            </a:r>
            <a:r>
              <a:rPr lang="ru-RU" dirty="0" err="1"/>
              <a:t>T_i</a:t>
            </a:r>
            <a:r>
              <a:rPr lang="ru-RU" dirty="0"/>
              <a:t> возвращает i-й элемент из плитки. Тогда модель ищет функцию с условиями на слайде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30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Тут нужно просто вникнуть в функции, методом пристального взгляда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747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0961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P.s. </a:t>
            </a:r>
            <a:r>
              <a:rPr lang="ru-RU" dirty="0"/>
              <a:t>потом слои нейронной сети, которые отвечают за выделение признаков, мы вытаскиваем из этой модели и добавляем в начало той, которая должна решать уже </a:t>
            </a:r>
            <a:r>
              <a:rPr lang="ru-RU"/>
              <a:t>настоящую нужную нам задачу.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279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машинном обучении существует проблема данных: для некоторых задач объем размеченных данных очень мал, поэтому нейронные сети на нем могут переобучаться или работать с недостаточным уровнем качества. Размечать же данные бывает очень дорого или долго. При этом зачастую количество неразмеченных данных гораздо выше: в случае изображений это огромный массив картинок в интернете, например. И </a:t>
            </a:r>
            <a:r>
              <a:rPr lang="ru-RU" dirty="0" err="1"/>
              <a:t>self-supervised</a:t>
            </a:r>
            <a:r>
              <a:rPr lang="ru-RU" dirty="0"/>
              <a:t> </a:t>
            </a:r>
            <a:r>
              <a:rPr lang="ru-RU" dirty="0" err="1"/>
              <a:t>learning</a:t>
            </a:r>
            <a:r>
              <a:rPr lang="ru-RU" dirty="0"/>
              <a:t> является одним из методов решения этой проблемы и задействования неразмеченных, но полезных данных.</a:t>
            </a:r>
          </a:p>
          <a:p>
            <a:r>
              <a:rPr lang="ru-RU" dirty="0"/>
              <a:t>Основная идея заключается в том, чтобы придумать задачу, метки для которой мы можем получать бесплатно, и обучить нейронную сеть ее решать. Такие искусственные задачи называют </a:t>
            </a:r>
            <a:r>
              <a:rPr lang="ru-RU" dirty="0" err="1"/>
              <a:t>self-supervised</a:t>
            </a:r>
            <a:r>
              <a:rPr lang="ru-RU" dirty="0"/>
              <a:t> </a:t>
            </a:r>
            <a:r>
              <a:rPr lang="en-US" dirty="0"/>
              <a:t>learning task </a:t>
            </a:r>
            <a:r>
              <a:rPr lang="ru-RU" dirty="0"/>
              <a:t>или </a:t>
            </a:r>
            <a:r>
              <a:rPr lang="ru-RU" dirty="0" err="1"/>
              <a:t>pretext</a:t>
            </a:r>
            <a:r>
              <a:rPr lang="ru-RU" dirty="0"/>
              <a:t> </a:t>
            </a:r>
            <a:r>
              <a:rPr lang="ru-RU" dirty="0" err="1"/>
              <a:t>task</a:t>
            </a:r>
            <a:r>
              <a:rPr lang="ru-RU" dirty="0"/>
              <a:t>. Само качество при их решении нас может не интересовать, но в процессе модель учится выделять важные и нетривиальные признаки, с помощью которых в будущем повысит качество и для нашей изначальной задачи. Self-</a:t>
            </a:r>
            <a:r>
              <a:rPr lang="ru-RU" dirty="0" err="1"/>
              <a:t>supervised</a:t>
            </a:r>
            <a:r>
              <a:rPr lang="ru-RU" dirty="0"/>
              <a:t> </a:t>
            </a:r>
            <a:r>
              <a:rPr lang="ru-RU" dirty="0" err="1"/>
              <a:t>learning</a:t>
            </a:r>
            <a:r>
              <a:rPr lang="ru-RU" dirty="0"/>
              <a:t> используется почти во всех областях машинного обучения: обработка текстов, видео</a:t>
            </a:r>
            <a:r>
              <a:rPr lang="en-US" dirty="0"/>
              <a:t>, </a:t>
            </a:r>
            <a:r>
              <a:rPr lang="ru-RU" dirty="0"/>
              <a:t>аудио</a:t>
            </a:r>
            <a:r>
              <a:rPr lang="en-US" dirty="0"/>
              <a:t>, </a:t>
            </a:r>
            <a:r>
              <a:rPr lang="ru-RU" dirty="0"/>
              <a:t>изображения</a:t>
            </a:r>
            <a:r>
              <a:rPr lang="en-US" dirty="0"/>
              <a:t>. </a:t>
            </a:r>
            <a:r>
              <a:rPr lang="ru-RU" dirty="0"/>
              <a:t>Дальше тут будет про примеры искусственных задач: в чем заключается </a:t>
            </a:r>
            <a:r>
              <a:rPr lang="ru-RU" dirty="0" err="1"/>
              <a:t>pretext</a:t>
            </a:r>
            <a:r>
              <a:rPr lang="ru-RU" dirty="0"/>
              <a:t> </a:t>
            </a:r>
            <a:r>
              <a:rPr lang="ru-RU" dirty="0" err="1"/>
              <a:t>task</a:t>
            </a:r>
            <a:r>
              <a:rPr lang="ru-RU" dirty="0"/>
              <a:t>, хорошие моменты и из-за чего она может сломаться.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57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Первый класс задач можно назвать искажениями. Идея такая: небольшие искажения, такие как масштабирование, поворот, изменение яркости, перевод в негатив или даже замена фона, не изменяют изначальной сути изображения. Как в примере все искаженные картинки содержат изображение оленя. Авторы оригинальной статьи обучили нейронную сеть </a:t>
            </a:r>
            <a:r>
              <a:rPr lang="ru-RU" dirty="0" err="1"/>
              <a:t>Exemplar</a:t>
            </a:r>
            <a:r>
              <a:rPr lang="ru-RU" dirty="0"/>
              <a:t> CNN для классификации следующего набора данных. Из изначальных картинок вырезается фрагмент с большими значениями градиентов, чаще всего они содержат сами объекты или их существенные части, большую часть границ, в итоге получается N патчей с картинками. Далее к каждому патчу применяется несколько случайных искажений, и полученным таким образом из одного и того же патча картинкам присваивается один и тот же условный класс. Self-</a:t>
            </a:r>
            <a:r>
              <a:rPr lang="ru-RU" dirty="0" err="1"/>
              <a:t>supervised</a:t>
            </a:r>
            <a:r>
              <a:rPr lang="ru-RU" dirty="0"/>
              <a:t> задачей становится распределение объектов по таким классам. Понятно, что смысловой нагрузки они не несут, и не помогут при решении какой-то прикладной задачи, но в процессе обучения модель научится отделять ключевые признаки от второстепенных, которые в данном случае меняются искажениями, но их значения не должны влиять на ответ. Процесс искажения изображений из обучающей выборки также называют аугментациями и сейчас широко используют в практических задачах для искусственного увеличения объема данных.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656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Еще один вариант искусственной задачи связан только с поворотами. Мы берем картинку и поворачиваем ее на </a:t>
            </a:r>
            <a:r>
              <a:rPr lang="ru-RU" dirty="0" err="1"/>
              <a:t>на</a:t>
            </a:r>
            <a:r>
              <a:rPr lang="ru-RU" dirty="0"/>
              <a:t> один из четырех углов: 0, 90, 180 или 270 градусов. Получается задача классификации с </a:t>
            </a:r>
            <a:r>
              <a:rPr lang="ru-RU" dirty="0" err="1"/>
              <a:t>четырмя</a:t>
            </a:r>
            <a:r>
              <a:rPr lang="ru-RU" dirty="0"/>
              <a:t> классами: модель должна определить, насколько повернули исходное изображение. В итоге в процессе обучения нейронная сеть концентрируется не просто на расположении пикселей на изображении, она выделяет высокоуровневые признаки, такие как голова и ноги, например, и смотрит на их относительное расположение. При этом разметить данные для такой задачи ничего не стоит, нам даже не нужно знать, что именно изображено на картинке.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411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Вторая категория задач самообучения может называться заплатками и к ней относятся определение взаиморасположения нескольких фрагментов изначального изображения. </a:t>
            </a:r>
          </a:p>
          <a:p>
            <a:endParaRPr lang="ru-RU" dirty="0"/>
          </a:p>
          <a:p>
            <a:r>
              <a:rPr lang="ru-RU" dirty="0"/>
              <a:t>Самый простой вариант такой задачи строится так: из картинки вырезается 9 фрагментов в формате сетки 3x3. Модель получает центральный элемент и какой-то из крайних и должна определить где относительно центра расположена вторая картинка. Таким образом у нас получается задача классификации с 8 классами, а данные для обучения размечаются очень просто.</a:t>
            </a:r>
          </a:p>
          <a:p>
            <a:r>
              <a:rPr lang="ru-RU" dirty="0"/>
              <a:t>При этом есть опасность, что нейронная сеть будет ориентироваться на низкоуровневые признаки: соединение линий или продолжение текстур. Чтобы этого избежать, добавляют промежутки между фрагментами, а также делают сетку немного неровной. Можно случайный фрагмент сжать, а потом </a:t>
            </a:r>
            <a:r>
              <a:rPr lang="ru-RU" dirty="0" err="1"/>
              <a:t>маштабировать</a:t>
            </a:r>
            <a:r>
              <a:rPr lang="ru-RU" dirty="0"/>
              <a:t>, при сжатии некоторая информация будет потеряна, что добавит шума при </a:t>
            </a:r>
            <a:r>
              <a:rPr lang="ru-RU" dirty="0" err="1"/>
              <a:t>маштабировании</a:t>
            </a:r>
            <a:r>
              <a:rPr lang="ru-RU" dirty="0"/>
              <a:t>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66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Второе тривиальное решение связано с явлением хроматической аберрации: из-за разных длин волн при фокусировке возникает сдвиг между разными цветами. Человек это заметить так просто не может, а вот нейронная сеть может запросто научиться определять относительное расположение фрагментов, просто сравнивая разделение цветовых каналов в разных участках. При этом с важными для нас высокоуровневыми признаками это никак не связано. Исправляется это искажением взаимодействия цветовых каналов: сдвигом их друг относительно друга либо отбрасыванием 2 из 3, выбирая их каждый раз случайным образом.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23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Усложненным вариантом задачи является использование всех 9 фрагментов сетки. Тут уже не говорится, какой является центральным, и модель должна расположить перемешанные фрагменты в нужном формате самостоятельно. Поскольку сложность решения этой задачи не зависит от того, как изначально были перемешаны изображения, можно изначально создать набор возможных перестановок и предсказывать номер той, которая была применена в конкретном случае. Как обычно это будет вектор вероятностей по всем индексам в наборе.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205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Наконец третий вариант </a:t>
            </a:r>
            <a:r>
              <a:rPr lang="ru-RU" dirty="0" err="1"/>
              <a:t>искуственно</a:t>
            </a:r>
            <a:r>
              <a:rPr lang="ru-RU" dirty="0"/>
              <a:t> созданной задачи из этой категории заключается в подсчете визуальных примитивов изображения, и тогда отношение разных фрагментов можно измерять с помощью некоторой арифметической функции от этого числа. 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35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Будем использовать две трансформации изображения: масштабирование и плитка. В первом случае мы увеличиваем изображение в 2 раза, но количество визуальных примитивов не должно поменяться. Во втором мы располагаем одно и то же изображение в сетке 2х2, здесь ожидается, что количество визуальных примитивов увеличится в 4 раза. 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5D6D8A-CC7C-4CF5-A2E7-665F4596CB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9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12A7A3-EC24-436A-A499-494E678E78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Self-supervised learning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5989E35-CED1-474C-A1F8-B245CA5A93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ru-RU" dirty="0"/>
              <a:t>Федорова Анна, БПМИ-191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835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72DD22-2DEC-46EC-8E88-7122A3975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Формулы для обучения</a:t>
            </a:r>
            <a:endParaRPr lang="en-US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FB98ADB-EDF6-486A-B224-D8968CE91E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71431" y="2444720"/>
            <a:ext cx="5716773" cy="1373662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C4B089B-C30D-421F-883A-D32C30C28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1864" y="4704589"/>
            <a:ext cx="7169524" cy="13723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81682A-1A39-4575-ACB5-BCFD97F5E375}"/>
              </a:ext>
            </a:extLst>
          </p:cNvPr>
          <p:cNvSpPr txBox="1"/>
          <p:nvPr/>
        </p:nvSpPr>
        <p:spPr>
          <a:xfrm>
            <a:off x="1766039" y="3818382"/>
            <a:ext cx="37275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Функция, которую ищет модель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4924A9-9A50-4CC6-990B-3AE2C831A683}"/>
              </a:ext>
            </a:extLst>
          </p:cNvPr>
          <p:cNvSpPr txBox="1"/>
          <p:nvPr/>
        </p:nvSpPr>
        <p:spPr>
          <a:xfrm>
            <a:off x="5083140" y="6076894"/>
            <a:ext cx="53269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Функции, обращающие наши преобразования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56367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1E11C5-E5F0-4C53-BC77-E25B9785A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0738" y="638417"/>
            <a:ext cx="7550523" cy="1188720"/>
          </a:xfrm>
        </p:spPr>
        <p:txBody>
          <a:bodyPr/>
          <a:lstStyle/>
          <a:p>
            <a:r>
              <a:rPr lang="ru-RU" dirty="0"/>
              <a:t>Функция ошибки</a:t>
            </a:r>
            <a:endParaRPr lang="en-US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CCDD916-4EC2-418E-85F7-D951E69B55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83" b="8183"/>
          <a:stretch/>
        </p:blipFill>
        <p:spPr>
          <a:xfrm>
            <a:off x="367457" y="2615745"/>
            <a:ext cx="5086446" cy="118871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2E6DD82-4DC8-430E-9BB6-8F7D051E1C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6910" y="2615745"/>
            <a:ext cx="6197633" cy="118871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6177DB8-A608-4B7D-9688-A61089883D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311" b="7311"/>
          <a:stretch/>
        </p:blipFill>
        <p:spPr>
          <a:xfrm>
            <a:off x="367457" y="4993181"/>
            <a:ext cx="11457086" cy="11850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3A5D60-DBE2-437C-92A4-DD94550F33F6}"/>
              </a:ext>
            </a:extLst>
          </p:cNvPr>
          <p:cNvSpPr txBox="1"/>
          <p:nvPr/>
        </p:nvSpPr>
        <p:spPr>
          <a:xfrm>
            <a:off x="1870459" y="3804463"/>
            <a:ext cx="2080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Функция ошибки</a:t>
            </a: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3C8094-56C3-4491-B480-78FCA0A1E29D}"/>
              </a:ext>
            </a:extLst>
          </p:cNvPr>
          <p:cNvSpPr txBox="1"/>
          <p:nvPr/>
        </p:nvSpPr>
        <p:spPr>
          <a:xfrm>
            <a:off x="6311122" y="3804463"/>
            <a:ext cx="4829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/>
              <a:t>Исключаем тождественный ноль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045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4CE1B4-95E4-42AB-B4C6-149F0F039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3529" y="1381551"/>
            <a:ext cx="4783746" cy="1188720"/>
          </a:xfrm>
        </p:spPr>
        <p:txBody>
          <a:bodyPr/>
          <a:lstStyle/>
          <a:p>
            <a:r>
              <a:rPr lang="ru-RU" dirty="0"/>
              <a:t>Схема работы</a:t>
            </a:r>
            <a:br>
              <a:rPr lang="ru-RU" dirty="0"/>
            </a:br>
            <a:r>
              <a:rPr lang="ru-RU" dirty="0"/>
              <a:t>нейронной сети</a:t>
            </a:r>
            <a:endParaRPr lang="en-US" dirty="0"/>
          </a:p>
        </p:txBody>
      </p:sp>
      <p:pic>
        <p:nvPicPr>
          <p:cNvPr id="4" name="Picture 2" descr="Counting features">
            <a:extLst>
              <a:ext uri="{FF2B5EF4-FFF2-40B4-BE49-F238E27FC236}">
                <a16:creationId xmlns:a16="http://schemas.microsoft.com/office/drawing/2014/main" id="{1F2DD30E-12EA-46B0-9099-510C2F611D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57" y="258296"/>
            <a:ext cx="5910796" cy="6318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682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660F67-FA54-4D3D-93A5-608805B84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  <a:endParaRPr 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C1A40208-0614-4280-AD48-EE7DC1C30B9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4650" y="2826683"/>
            <a:ext cx="4922699" cy="327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3514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BD53B8-39E9-4465-9CD7-58D4C6BB4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47853"/>
            <a:ext cx="7729728" cy="1188720"/>
          </a:xfrm>
        </p:spPr>
        <p:txBody>
          <a:bodyPr/>
          <a:lstStyle/>
          <a:p>
            <a:r>
              <a:rPr lang="ru-RU" dirty="0"/>
              <a:t>Проблема разметки данных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78E7B8-8F24-435D-A9E4-70EA6A8425B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605" y="1683177"/>
            <a:ext cx="8874790" cy="4992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6286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490E02-4594-430E-87E0-B04B6BCB4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Аугментации</a:t>
            </a:r>
            <a:endParaRPr lang="en-US" dirty="0"/>
          </a:p>
        </p:txBody>
      </p:sp>
      <p:pic>
        <p:nvPicPr>
          <p:cNvPr id="2050" name="Picture 2" descr="Examplar CNN">
            <a:extLst>
              <a:ext uri="{FF2B5EF4-FFF2-40B4-BE49-F238E27FC236}">
                <a16:creationId xmlns:a16="http://schemas.microsoft.com/office/drawing/2014/main" id="{EE3E68A7-1391-4945-B453-1A88DD60918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614" y="2257425"/>
            <a:ext cx="9652771" cy="4380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860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70469C-D5B4-4D4D-AE60-048E4FF4A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53492"/>
            <a:ext cx="7729728" cy="1188720"/>
          </a:xfrm>
        </p:spPr>
        <p:txBody>
          <a:bodyPr/>
          <a:lstStyle/>
          <a:p>
            <a:r>
              <a:rPr lang="ru-RU" dirty="0"/>
              <a:t>Повороты</a:t>
            </a:r>
            <a:endParaRPr lang="en-US" dirty="0"/>
          </a:p>
        </p:txBody>
      </p:sp>
      <p:pic>
        <p:nvPicPr>
          <p:cNvPr id="3074" name="Picture 2" descr="Self supervised by rotation prediction">
            <a:extLst>
              <a:ext uri="{FF2B5EF4-FFF2-40B4-BE49-F238E27FC236}">
                <a16:creationId xmlns:a16="http://schemas.microsoft.com/office/drawing/2014/main" id="{E22777A8-406C-4D1C-8068-E4280F02B92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692" y="1557247"/>
            <a:ext cx="8468615" cy="5047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566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E88E21-BCDA-4D61-A396-3D288BC56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400050"/>
            <a:ext cx="7729728" cy="1188720"/>
          </a:xfrm>
        </p:spPr>
        <p:txBody>
          <a:bodyPr/>
          <a:lstStyle/>
          <a:p>
            <a:r>
              <a:rPr lang="ru-RU" dirty="0"/>
              <a:t>Взаиморасположение фрагментов</a:t>
            </a:r>
            <a:endParaRPr lang="en-US" dirty="0"/>
          </a:p>
        </p:txBody>
      </p:sp>
      <p:pic>
        <p:nvPicPr>
          <p:cNvPr id="4098" name="Picture 2" descr="Self-supervised learning by context">
            <a:extLst>
              <a:ext uri="{FF2B5EF4-FFF2-40B4-BE49-F238E27FC236}">
                <a16:creationId xmlns:a16="http://schemas.microsoft.com/office/drawing/2014/main" id="{F863287F-39D3-4DA8-B656-16B0D01C9D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873" y="1914525"/>
            <a:ext cx="9652253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410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4DA553-20A6-426D-BE5D-B2F57FA56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46989"/>
            <a:ext cx="7729728" cy="1188720"/>
          </a:xfrm>
        </p:spPr>
        <p:txBody>
          <a:bodyPr/>
          <a:lstStyle/>
          <a:p>
            <a:r>
              <a:rPr lang="ru-RU" dirty="0"/>
              <a:t>Подвох цветовых каналов</a:t>
            </a:r>
            <a:endParaRPr lang="en-US" dirty="0"/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06DB43B0-C898-4ED0-86A3-EAC27DDCEB5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136" y="2124075"/>
            <a:ext cx="7729728" cy="4186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548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CF7A75-E203-4491-9D84-E855F0AF4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Пазлы</a:t>
            </a:r>
            <a:endParaRPr lang="en-US" dirty="0"/>
          </a:p>
        </p:txBody>
      </p:sp>
      <p:pic>
        <p:nvPicPr>
          <p:cNvPr id="6146" name="Picture 2" descr="Jigsaw puzzle">
            <a:extLst>
              <a:ext uri="{FF2B5EF4-FFF2-40B4-BE49-F238E27FC236}">
                <a16:creationId xmlns:a16="http://schemas.microsoft.com/office/drawing/2014/main" id="{DEA1BFD5-26E6-41B0-AE99-0CDB2E23D0F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94" y="2437124"/>
            <a:ext cx="11428412" cy="3979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0086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0C33B3-3B4A-4794-A470-846C39343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00229"/>
            <a:ext cx="7729728" cy="1188720"/>
          </a:xfrm>
        </p:spPr>
        <p:txBody>
          <a:bodyPr/>
          <a:lstStyle/>
          <a:p>
            <a:r>
              <a:rPr lang="ru-RU" dirty="0"/>
              <a:t>Подсчет визуальных примитивов</a:t>
            </a:r>
            <a:endParaRPr 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2A5E61E8-7B4D-4A9F-809E-5DFC814ADE9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875" y="1751522"/>
            <a:ext cx="4806249" cy="4806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133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3D80FE-41AB-494A-BDD1-C8087C58A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Преобразование изображений</a:t>
            </a:r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4AC15A9-47F9-4653-A19B-3D67062002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76" y="3374933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584AA352-2BB0-42F0-8283-14CAACAC1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0179" y="2654933"/>
            <a:ext cx="288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54D4C232-D997-4A55-ADF7-6B7454F7F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707" y="3374933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6692C90A-F3EE-4751-8F0D-0F47178E9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763" y="4094933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A6732AA3-23F4-4C5B-AEDE-B79A877E9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763" y="4094933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94E73CEA-B18B-4AAD-B6A3-8BA646F735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763" y="2654933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>
            <a:extLst>
              <a:ext uri="{FF2B5EF4-FFF2-40B4-BE49-F238E27FC236}">
                <a16:creationId xmlns:a16="http://schemas.microsoft.com/office/drawing/2014/main" id="{4A90E375-CE4D-436E-880D-9410721DA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763" y="2654933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942ACD96-DCA9-412A-B62F-A69F3A93FE57}"/>
              </a:ext>
            </a:extLst>
          </p:cNvPr>
          <p:cNvCxnSpPr>
            <a:cxnSpLocks/>
          </p:cNvCxnSpPr>
          <p:nvPr/>
        </p:nvCxnSpPr>
        <p:spPr>
          <a:xfrm>
            <a:off x="8027894" y="4094933"/>
            <a:ext cx="86733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2AEE9D31-22F1-48A8-B074-583CF0EA004D}"/>
              </a:ext>
            </a:extLst>
          </p:cNvPr>
          <p:cNvCxnSpPr>
            <a:cxnSpLocks/>
          </p:cNvCxnSpPr>
          <p:nvPr/>
        </p:nvCxnSpPr>
        <p:spPr>
          <a:xfrm>
            <a:off x="1929653" y="4094933"/>
            <a:ext cx="82027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B563839-9C17-4328-8FB1-7D0B98382AC5}"/>
              </a:ext>
            </a:extLst>
          </p:cNvPr>
          <p:cNvSpPr txBox="1"/>
          <p:nvPr/>
        </p:nvSpPr>
        <p:spPr>
          <a:xfrm>
            <a:off x="1312102" y="5708642"/>
            <a:ext cx="2055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Масштабирование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DC3C2C6-8004-425D-ADB5-0E90A731C243}"/>
              </a:ext>
            </a:extLst>
          </p:cNvPr>
          <p:cNvSpPr txBox="1"/>
          <p:nvPr/>
        </p:nvSpPr>
        <p:spPr>
          <a:xfrm>
            <a:off x="7422775" y="5708642"/>
            <a:ext cx="2077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Плитка 2х2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09632"/>
      </p:ext>
    </p:extLst>
  </p:cSld>
  <p:clrMapOvr>
    <a:masterClrMapping/>
  </p:clrMapOvr>
</p:sld>
</file>

<file path=ppt/theme/theme1.xml><?xml version="1.0" encoding="utf-8"?>
<a:theme xmlns:a="http://schemas.openxmlformats.org/drawingml/2006/main" name="Посылка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836</TotalTime>
  <Words>1015</Words>
  <Application>Microsoft Office PowerPoint</Application>
  <PresentationFormat>Широкоэкранный</PresentationFormat>
  <Paragraphs>48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Corbel</vt:lpstr>
      <vt:lpstr>Gill Sans MT</vt:lpstr>
      <vt:lpstr>Посылка</vt:lpstr>
      <vt:lpstr>Self-supervised learning</vt:lpstr>
      <vt:lpstr>Проблема разметки данных</vt:lpstr>
      <vt:lpstr>Аугментации</vt:lpstr>
      <vt:lpstr>Повороты</vt:lpstr>
      <vt:lpstr>Взаиморасположение фрагментов</vt:lpstr>
      <vt:lpstr>Подвох цветовых каналов</vt:lpstr>
      <vt:lpstr>Пазлы</vt:lpstr>
      <vt:lpstr>Подсчет визуальных примитивов</vt:lpstr>
      <vt:lpstr>Преобразование изображений</vt:lpstr>
      <vt:lpstr>Формулы для обучения</vt:lpstr>
      <vt:lpstr>Функция ошибки</vt:lpstr>
      <vt:lpstr>Схема работы нейронной сети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Self-supervised learning</dc:title>
  <dc:creator>Федорова Анна Александровна</dc:creator>
  <cp:lastModifiedBy>Федорова Анна Александровна</cp:lastModifiedBy>
  <cp:revision>3</cp:revision>
  <dcterms:created xsi:type="dcterms:W3CDTF">2021-11-08T17:29:37Z</dcterms:created>
  <dcterms:modified xsi:type="dcterms:W3CDTF">2021-11-09T13:29:54Z</dcterms:modified>
</cp:coreProperties>
</file>

<file path=docProps/thumbnail.jpeg>
</file>